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9" r:id="rId5"/>
    <p:sldId id="287" r:id="rId6"/>
    <p:sldId id="285" r:id="rId7"/>
    <p:sldId id="304" r:id="rId8"/>
    <p:sldId id="307" r:id="rId9"/>
    <p:sldId id="294" r:id="rId10"/>
    <p:sldId id="296" r:id="rId11"/>
    <p:sldId id="308" r:id="rId12"/>
    <p:sldId id="298" r:id="rId13"/>
    <p:sldId id="309" r:id="rId14"/>
    <p:sldId id="301" r:id="rId15"/>
    <p:sldId id="310" r:id="rId16"/>
    <p:sldId id="302" r:id="rId17"/>
    <p:sldId id="311" r:id="rId18"/>
    <p:sldId id="303" r:id="rId19"/>
    <p:sldId id="312" r:id="rId20"/>
    <p:sldId id="313" r:id="rId21"/>
    <p:sldId id="31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50E45-4150-774C-926C-C38E8D3D53A2}" type="datetimeFigureOut">
              <a:rPr lang="en-US" smtClean="0"/>
              <a:t>2/12/2026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21FDE-8B98-8341-81C2-8A3D3E8A17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42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9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A1E1-AA10-EC38-1207-28A5772B5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1D3A3-149D-F9D8-B332-D08F23F4A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0596D-83B6-389D-9399-B7D9E8A35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C530-505D-B8B9-788A-CEAAB8BAD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7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EE5B-6900-136A-36C9-A500915B0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4B451-0156-A078-D626-D8B2E9AED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37466C-67D7-8843-E5B5-42B14C99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E06E-3734-5A28-378B-B41B23099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11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DBF5-9775-4065-CEE8-02E33D19C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EE1F8-D518-A9FA-A059-8CE35784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FEAB3-AC75-D2B0-8713-FA4059B45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17F39-74A1-AB6A-8137-E8CD5D1AC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79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4A20-9E70-4ADF-93C1-5AE458194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24" y="749808"/>
            <a:ext cx="6812280" cy="4206240"/>
          </a:xfrm>
        </p:spPr>
        <p:txBody>
          <a:bodyPr anchor="t">
            <a:normAutofit/>
          </a:bodyPr>
          <a:lstStyle>
            <a:lvl1pPr algn="l"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1A2C5-995E-4938-A286-FF484EFA5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223" y="5257800"/>
            <a:ext cx="6812279" cy="130759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C6A8E625-65C2-D767-7DCE-651B5503EA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523744"/>
            <a:ext cx="2862072" cy="356616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67912" y="2523744"/>
            <a:ext cx="7808976" cy="3694176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90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295144"/>
            <a:ext cx="6464808" cy="4379976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000"/>
            </a:lvl1pPr>
            <a:lvl2pPr marL="6858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2pPr>
            <a:lvl3pPr marL="11430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3pPr>
            <a:lvl4pPr marL="16002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4pPr>
            <a:lvl5pPr marL="20574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71816" y="2295144"/>
            <a:ext cx="3749040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25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523744"/>
            <a:ext cx="10707624" cy="365760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sz="2000"/>
            </a:lvl1pPr>
            <a:lvl2pPr marL="6858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2pPr>
            <a:lvl3pPr marL="11430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3pPr>
            <a:lvl4pPr marL="16002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4pPr>
            <a:lvl5pPr marL="2057400">
              <a:spcBef>
                <a:spcPts val="5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439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920A8F-16C2-B12B-3951-097B62DB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25079"/>
            <a:ext cx="12192000" cy="33329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AF23EB-182C-6270-2663-CB53680A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813048"/>
            <a:ext cx="10780776" cy="2651760"/>
          </a:xfrm>
        </p:spPr>
        <p:txBody>
          <a:bodyPr anchor="ctr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900416" cy="352958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1051560"/>
            <a:ext cx="3566160" cy="15544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9328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6908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0"/>
            <a:ext cx="3648456" cy="5358384"/>
          </a:xfrm>
        </p:spPr>
        <p:txBody>
          <a:bodyPr anchor="b">
            <a:normAutofit/>
          </a:bodyPr>
          <a:lstStyle>
            <a:lvl1pPr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0872" y="0"/>
            <a:ext cx="7498080" cy="341985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4064" y="3841750"/>
            <a:ext cx="660196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85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34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3560" y="685800"/>
            <a:ext cx="5943600" cy="4379976"/>
          </a:xfrm>
        </p:spPr>
        <p:txBody>
          <a:bodyPr anchor="t">
            <a:normAutofit/>
          </a:bodyPr>
          <a:lstStyle>
            <a:lvl1pPr>
              <a:defRPr sz="6000"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3560" y="5065776"/>
            <a:ext cx="5945393" cy="1108335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105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002010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06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85800"/>
            <a:ext cx="3867912" cy="5504688"/>
          </a:xfrm>
        </p:spPr>
        <p:txBody>
          <a:bodyPr anchor="ctr">
            <a:normAutofit/>
          </a:bodyPr>
          <a:lstStyle>
            <a:lvl1pPr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65776" y="0"/>
            <a:ext cx="7123176" cy="19659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144" y="2496312"/>
            <a:ext cx="5705856" cy="382219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6A403-3582-ABB6-755A-ED7896C1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520" cy="4105656"/>
          </a:xfrm>
          <a:gradFill flip="none" rotWithShape="1"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1"/>
            <a:tileRect/>
          </a:gradFill>
        </p:spPr>
        <p:txBody>
          <a:bodyPr lIns="82296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191740-DD54-A5D6-67AB-87EEAB0DD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5656"/>
            <a:ext cx="11018519" cy="2459736"/>
          </a:xfrm>
          <a:gradFill flip="none" rotWithShape="1"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1"/>
            <a:tileRect/>
          </a:gradFill>
        </p:spPr>
        <p:txBody>
          <a:bodyPr lIns="822960" tIns="4572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377440"/>
            <a:ext cx="5157216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4496" y="2377440"/>
            <a:ext cx="5157216" cy="38404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52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23176" y="-1"/>
            <a:ext cx="50657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6680" y="667512"/>
            <a:ext cx="3867912" cy="552297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859536"/>
            <a:ext cx="5166360" cy="1499616"/>
          </a:xfrm>
        </p:spPr>
        <p:txBody>
          <a:bodyPr/>
          <a:lstStyle>
            <a:lvl1pPr marL="512064" indent="-512064">
              <a:buClr>
                <a:schemeClr val="accent3">
                  <a:lumMod val="50000"/>
                </a:schemeClr>
              </a:buClr>
              <a:buFont typeface="+mj-lt"/>
              <a:buAutoNum type="arabicPeriod"/>
              <a:defRPr sz="2000"/>
            </a:lvl1pPr>
            <a:lvl2pPr marL="1097280" indent="-457200"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+mj-lt"/>
              <a:buAutoNum type="alphaLcPeriod"/>
              <a:defRPr/>
            </a:lvl2pPr>
            <a:lvl3pPr marL="164592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36" y="2706624"/>
            <a:ext cx="5084064" cy="3383280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B786C7-B8F9-4072-AAAA-17258464D73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2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958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13D6-1FC2-78F6-EBE9-2E851CAD7B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615184"/>
            <a:ext cx="5614416" cy="384048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978FE6-72A5-C193-FEA5-1EE9D77AD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23176" y="1958009"/>
            <a:ext cx="5068824" cy="4899991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2pPr>
            <a:lvl3pPr marL="6858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3pPr>
            <a:lvl4pPr marL="11430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4pPr>
            <a:lvl5pPr marL="1600200">
              <a:spcBef>
                <a:spcPts val="1000"/>
              </a:spcBef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42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EE518CBA-D8B4-47B2-892B-826C26D1B466}" type="datetimeFigureOut">
              <a:rPr lang="en-US" smtClean="0"/>
              <a:pPr/>
              <a:t>2/12/2026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sz="10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7" r:id="rId3"/>
    <p:sldLayoutId id="2147483668" r:id="rId4"/>
    <p:sldLayoutId id="2147483669" r:id="rId5"/>
    <p:sldLayoutId id="2147483662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sq.wikipedia.org/wiki/Varka" TargetMode="External"/><Relationship Id="rId4" Type="http://schemas.openxmlformats.org/officeDocument/2006/relationships/hyperlink" Target="https://pxhere.com/en/photo/119128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sq.wikipedia.org/wiki/Varka" TargetMode="External"/><Relationship Id="rId4" Type="http://schemas.openxmlformats.org/officeDocument/2006/relationships/hyperlink" Target="https://www.pexels.com/search/vector%20forest%20background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sq.wikipedia.org/wiki/Varka" TargetMode="External"/><Relationship Id="rId4" Type="http://schemas.openxmlformats.org/officeDocument/2006/relationships/hyperlink" Target="https://www.pexels.com/search/vector%20forest%20background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1638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n/photo/63855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24" y="749808"/>
            <a:ext cx="6812280" cy="4206240"/>
          </a:xfrm>
        </p:spPr>
        <p:txBody>
          <a:bodyPr anchor="t">
            <a:noAutofit/>
          </a:bodyPr>
          <a:lstStyle/>
          <a:p>
            <a:r>
              <a:rPr lang="en-US" dirty="0"/>
              <a:t>The Smart Resue Boat - Robotics              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223" y="5257800"/>
            <a:ext cx="6812279" cy="1307592"/>
          </a:xfrm>
        </p:spPr>
        <p:txBody>
          <a:bodyPr anchor="t">
            <a:normAutofit/>
          </a:bodyPr>
          <a:lstStyle/>
          <a:p>
            <a:r>
              <a:rPr lang="en-US" dirty="0"/>
              <a:t>Presented by – COHNDSE-017</a:t>
            </a:r>
          </a:p>
          <a:p>
            <a:r>
              <a:rPr lang="en-US" dirty="0"/>
              <a:t>                           COHNDSE-021</a:t>
            </a:r>
          </a:p>
        </p:txBody>
      </p:sp>
      <p:pic>
        <p:nvPicPr>
          <p:cNvPr id="5" name="Picture Placeholder 4" descr="View of the mountains at sunset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8113533" y="0"/>
            <a:ext cx="4082983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84D58C-B6C2-CECA-3A8D-F46C7A4D860D}"/>
              </a:ext>
            </a:extLst>
          </p:cNvPr>
          <p:cNvSpPr txBox="1"/>
          <p:nvPr/>
        </p:nvSpPr>
        <p:spPr>
          <a:xfrm>
            <a:off x="4242816" y="2971800"/>
            <a:ext cx="231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Lecturer- </a:t>
            </a:r>
            <a:r>
              <a:rPr lang="en-US" b="1" dirty="0" err="1">
                <a:solidFill>
                  <a:schemeClr val="bg1"/>
                </a:solidFill>
              </a:rPr>
              <a:t>MR.Vimukuthi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98093-24E1-ECC1-6D57-0C1BC9703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197416C4-FB21-AA24-6E38-2E258A0B3A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045"/>
          <a:stretch>
            <a:fillRect/>
          </a:stretch>
        </p:blipFill>
        <p:spPr>
          <a:xfrm>
            <a:off x="-2" y="10"/>
            <a:ext cx="12192000" cy="6857990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6E6B5E5-67B9-5AE6-6732-C6D93500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: Software Logic: The "Priority"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E832E-A5C8-67C7-E0A4-18371C7A9657}"/>
              </a:ext>
            </a:extLst>
          </p:cNvPr>
          <p:cNvSpPr txBox="1"/>
          <p:nvPr/>
        </p:nvSpPr>
        <p:spPr>
          <a:xfrm>
            <a:off x="9623669" y="6870700"/>
            <a:ext cx="25683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sq.wikipedia.org/wiki/Var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221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/>
          <a:p>
            <a:r>
              <a:rPr lang="en-US" dirty="0"/>
              <a:t>The "Priority" Loop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68BD13-6E88-B8ED-70F9-7AC8274380B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49288" y="2377440"/>
            <a:ext cx="5157216" cy="3840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Level 1 (Highest): Safety.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Ultrasonic check runs every cycle. If Distance &lt; 25cm $\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</a:rPr>
              <a:t>rightarrow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$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effectLst/>
              </a:rPr>
              <a:t>EmergencyStop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().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b="1"/>
              <a:t>Level 2: User Input</a:t>
            </a:r>
            <a:r>
              <a:rPr lang="en-US"/>
              <a:t>. Bluetooth commands take priority over autopilot to allow manual override.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b="1"/>
              <a:t>Level 3: Navigation. </a:t>
            </a:r>
            <a:r>
              <a:rPr lang="en-US"/>
              <a:t>GPS data is parsed in 80ms windows to prevent "Serial Blocking."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FFEA9-FDBF-C0C7-8F82-B747459E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7" r="1" b="54912"/>
          <a:stretch>
            <a:fillRect/>
          </a:stretch>
        </p:blipFill>
        <p:spPr>
          <a:xfrm>
            <a:off x="6254496" y="2377440"/>
            <a:ext cx="5157216" cy="384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9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0C867-2FEA-D687-4653-5ABC4200A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EBFF890F-FD88-FBC9-9B68-74D29DC38E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208" b="8208"/>
          <a:stretch/>
        </p:blipFill>
        <p:spPr>
          <a:xfrm>
            <a:off x="-2" y="10"/>
            <a:ext cx="12192000" cy="6857990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44CB58F-2FFB-4070-8980-C8FE4013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 anchor="b">
            <a:normAutofit/>
          </a:bodyPr>
          <a:lstStyle/>
          <a:p>
            <a:r>
              <a:rPr lang="en-US" dirty="0"/>
              <a:t>Autopilot &amp; Steering Logic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83315-96F4-2CE9-51BF-3EC364702253}"/>
              </a:ext>
            </a:extLst>
          </p:cNvPr>
          <p:cNvSpPr txBox="1"/>
          <p:nvPr/>
        </p:nvSpPr>
        <p:spPr>
          <a:xfrm>
            <a:off x="9623669" y="6870700"/>
            <a:ext cx="25683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sq.wikipedia.org/wiki/Var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718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B6F2D-E78A-6FE5-1A36-75C74F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>
            <a:normAutofit/>
          </a:bodyPr>
          <a:lstStyle/>
          <a:p>
            <a:r>
              <a:rPr lang="en-US" dirty="0"/>
              <a:t>Autopilot &amp; Steering Logic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71C037-D216-A6D1-6262-D3B8644031F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49288" y="2092521"/>
            <a:ext cx="5230304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Targeting: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Saves current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$Lat/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$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when "H" (Home) is pressed.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/>
              <a:t>Heading Calculation:</a:t>
            </a:r>
            <a:r>
              <a:rPr lang="en-US" sz="2800" dirty="0"/>
              <a:t> Compares current GPS heading with the bearing to the target.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055125-6C47-4C0A-9859-E3822750D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2092521"/>
            <a:ext cx="6172200" cy="45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680E-84A2-22F9-EE64-A562236D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3560" y="685800"/>
            <a:ext cx="5943600" cy="4379976"/>
          </a:xfrm>
        </p:spPr>
        <p:txBody>
          <a:bodyPr anchor="t">
            <a:normAutofit/>
          </a:bodyPr>
          <a:lstStyle/>
          <a:p>
            <a:r>
              <a:rPr lang="en-US" dirty="0"/>
              <a:t>Terminal response when GPS engaged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9BC0DD-F679-3C9C-237E-F2E95C40B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677319" cy="6947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855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>
            <a:normAutofit/>
          </a:bodyPr>
          <a:lstStyle/>
          <a:p>
            <a:r>
              <a:rPr lang="en-US" dirty="0"/>
              <a:t>Challenges Overcome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B2F64-06F7-DDAE-D798-60DF794A0B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Serial Conflicts:</a:t>
            </a:r>
            <a:r>
              <a:rPr lang="en-US" dirty="0"/>
              <a:t> Solved the "Freezing" issue by optimizing the GPS listening window to 80ms.</a:t>
            </a:r>
          </a:p>
          <a:p>
            <a:r>
              <a:rPr lang="en-US" b="1" dirty="0"/>
              <a:t>Mechanical Reliability:</a:t>
            </a:r>
            <a:r>
              <a:rPr lang="en-US" dirty="0"/>
              <a:t> Implemented a "Kickstart" function to ensure the propeller starts under water resistance.</a:t>
            </a:r>
          </a:p>
          <a:p>
            <a:r>
              <a:rPr lang="en-US" b="1" dirty="0"/>
              <a:t>Logic Stability:</a:t>
            </a:r>
            <a:r>
              <a:rPr lang="en-US" dirty="0"/>
              <a:t> Filtered out "Ghost Echoes" (0cm readings) from the ultrasonic sensor to prevent false stops.</a:t>
            </a:r>
          </a:p>
        </p:txBody>
      </p:sp>
    </p:spTree>
    <p:extLst>
      <p:ext uri="{BB962C8B-B14F-4D97-AF65-F5344CB8AC3E}">
        <p14:creationId xmlns:p14="http://schemas.microsoft.com/office/powerpoint/2010/main" val="20981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3625D-58F4-6BDF-FB57-EF6D3FC1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C2593FE-E579-EF33-9AE5-455687D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>
            <a:normAutofit/>
          </a:bodyPr>
          <a:lstStyle/>
          <a:p>
            <a:r>
              <a:rPr lang="en-US" dirty="0"/>
              <a:t>Some of the existing challenges and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14F75-A8B2-90EB-1C62-18B3A87326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The "Indoor" </a:t>
            </a:r>
            <a:r>
              <a:rPr lang="en-US" dirty="0"/>
              <a:t>Barrier (Most Common) :The module's red LED is solid or off, and the serial monitor says "No GPS Lock.“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The Fix:</a:t>
            </a:r>
            <a:r>
              <a:rPr lang="en-US" dirty="0"/>
              <a:t> You must take the boat outside under an open sky.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2. The "Serial Conflict" (Software Issue) : </a:t>
            </a:r>
            <a:r>
              <a:rPr lang="en-US" dirty="0"/>
              <a:t>When the GPS sends a long string of data, it blocks the Bluetooth. When the Bluetooth sends data, it blocks the GPS.</a:t>
            </a:r>
          </a:p>
        </p:txBody>
      </p:sp>
    </p:spTree>
    <p:extLst>
      <p:ext uri="{BB962C8B-B14F-4D97-AF65-F5344CB8AC3E}">
        <p14:creationId xmlns:p14="http://schemas.microsoft.com/office/powerpoint/2010/main" val="132467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B5187-12DE-CA41-96E5-BE5B5F92D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AB50729-977E-EF6E-76E1-155395E6E9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208" b="8208"/>
          <a:stretch/>
        </p:blipFill>
        <p:spPr>
          <a:xfrm>
            <a:off x="-2" y="10"/>
            <a:ext cx="12192000" cy="6857990"/>
          </a:xfr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EB8AD75-561C-BD89-C57C-CF49DE0CB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</a:t>
            </a:r>
            <a:r>
              <a:rPr lang="en-US" dirty="0" err="1">
                <a:solidFill>
                  <a:srgbClr val="FFFFFF"/>
                </a:solidFill>
              </a:rPr>
              <a:t>Enchancement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BFADF-3481-349B-2138-B8417F39E024}"/>
              </a:ext>
            </a:extLst>
          </p:cNvPr>
          <p:cNvSpPr txBox="1"/>
          <p:nvPr/>
        </p:nvSpPr>
        <p:spPr>
          <a:xfrm>
            <a:off x="9623669" y="6870700"/>
            <a:ext cx="25683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sq.wikipedia.org/wiki/Var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746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25FD-D252-AE3E-62AA-6C8BB034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3CFE595-4B56-498B-103D-A63D82F0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>
            <a:normAutofit fontScale="90000"/>
          </a:bodyPr>
          <a:lstStyle/>
          <a:p>
            <a:r>
              <a:rPr lang="en-US" dirty="0"/>
              <a:t>Enhancements planned to be done in future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2307A-5DAD-5B06-6023-75BAD27135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 of an NRF24L01 for kilometer-range communication.</a:t>
            </a:r>
          </a:p>
          <a:p>
            <a:r>
              <a:rPr lang="en-US" dirty="0"/>
              <a:t>Integrating a First-Person View (FPV) camera for remote rescue.</a:t>
            </a:r>
          </a:p>
          <a:p>
            <a:r>
              <a:rPr lang="en-US" dirty="0"/>
              <a:t>Implementation of solar charging for extended battery life.</a:t>
            </a:r>
          </a:p>
          <a:p>
            <a:r>
              <a:rPr lang="en-US" dirty="0"/>
              <a:t>Integrating Compass/Magnetometer (HMC5883L / QMC5883L) instead of NEO-6M GPS module – gives the boat the sense of direction even when staying still</a:t>
            </a:r>
          </a:p>
          <a:p>
            <a:r>
              <a:rPr lang="en-US" dirty="0"/>
              <a:t>GPS + RTK (Real-Time Kinematics) – unlike standard NEO-6M which is accurate for only about 2.5-5m this sensor is accurate to 2cm</a:t>
            </a:r>
          </a:p>
        </p:txBody>
      </p:sp>
    </p:spTree>
    <p:extLst>
      <p:ext uri="{BB962C8B-B14F-4D97-AF65-F5344CB8AC3E}">
        <p14:creationId xmlns:p14="http://schemas.microsoft.com/office/powerpoint/2010/main" val="6602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>
            <a:fillRect/>
          </a:stretch>
        </p:blipFill>
        <p:spPr>
          <a:xfrm>
            <a:off x="-2" y="10"/>
            <a:ext cx="12192000" cy="685799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CEDB60-0E6A-C912-682F-BCCCFA33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520" cy="4105656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5656"/>
            <a:ext cx="11018519" cy="2459736"/>
          </a:xfrm>
        </p:spPr>
        <p:txBody>
          <a:bodyPr anchor="t">
            <a:normAutofit/>
          </a:bodyPr>
          <a:lstStyle/>
          <a:p>
            <a:r>
              <a:rPr lang="en-US" dirty="0"/>
              <a:t>COHNSE252F-017 : </a:t>
            </a:r>
            <a:r>
              <a:rPr lang="en-US" dirty="0" err="1"/>
              <a:t>E.Danushyan</a:t>
            </a:r>
            <a:endParaRPr lang="en-US" dirty="0"/>
          </a:p>
          <a:p>
            <a:r>
              <a:rPr lang="en-US" dirty="0"/>
              <a:t>COHNDSE252F-019 : Rasindhu Yasas</a:t>
            </a:r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85800"/>
            <a:ext cx="3867912" cy="550468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28" name="Picture Placeholder 25">
            <a:extLst>
              <a:ext uri="{FF2B5EF4-FFF2-40B4-BE49-F238E27FC236}">
                <a16:creationId xmlns:a16="http://schemas.microsoft.com/office/drawing/2014/main" id="{942CFB23-F3C8-8053-C30A-7D86AAE418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1310" b="27343"/>
          <a:stretch>
            <a:fillRect/>
          </a:stretch>
        </p:blipFill>
        <p:spPr>
          <a:xfrm>
            <a:off x="5065776" y="10"/>
            <a:ext cx="7123176" cy="1965950"/>
          </a:xfrm>
          <a:noFill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24144" y="2496312"/>
            <a:ext cx="5705856" cy="3822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Problem &amp; Solution Building confidence – Slide 01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System Hardware Architecture – Slide 02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Wiring &amp; Connection Summary – Slide 03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Software Logic: The "Priority" Loop – Slide 04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Autopilot &amp; Steering Logic – Slide 05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Critical Technical Challenges Overcome – Slide 05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dirty="0"/>
              <a:t>Conclusion &amp; Future Scope – Slide 06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lit up tent on the mountains with a cloudy sky at night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</p:spPr>
        <p:txBody>
          <a:bodyPr>
            <a:normAutofit/>
          </a:bodyPr>
          <a:lstStyle/>
          <a:p>
            <a:r>
              <a:rPr lang="en-US" dirty="0"/>
              <a:t>The Problem &amp; Solution</a:t>
            </a:r>
          </a:p>
        </p:txBody>
      </p:sp>
    </p:spTree>
    <p:extLst>
      <p:ext uri="{BB962C8B-B14F-4D97-AF65-F5344CB8AC3E}">
        <p14:creationId xmlns:p14="http://schemas.microsoft.com/office/powerpoint/2010/main" val="384021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25C164-6C60-2A68-7287-EA4B9773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85800"/>
            <a:ext cx="3867912" cy="5504688"/>
          </a:xfrm>
        </p:spPr>
        <p:txBody>
          <a:bodyPr/>
          <a:lstStyle/>
          <a:p>
            <a:r>
              <a:rPr lang="en-US" dirty="0"/>
              <a:t>The Problem:</a:t>
            </a:r>
          </a:p>
        </p:txBody>
      </p:sp>
      <p:pic>
        <p:nvPicPr>
          <p:cNvPr id="19" name="Picture Placeholder 18" descr="View of the mountains with a light, low fog with stars and clouds in the sky">
            <a:extLst>
              <a:ext uri="{FF2B5EF4-FFF2-40B4-BE49-F238E27FC236}">
                <a16:creationId xmlns:a16="http://schemas.microsoft.com/office/drawing/2014/main" id="{F4BD5086-7304-1284-62FC-2A7B3F88A9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8" r="238"/>
          <a:stretch/>
        </p:blipFill>
        <p:spPr>
          <a:xfrm>
            <a:off x="5065776" y="0"/>
            <a:ext cx="7123176" cy="19659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F4C87C-25C4-A6EA-C211-A64352307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24144" y="2496312"/>
            <a:ext cx="5705856" cy="3822192"/>
          </a:xfrm>
        </p:spPr>
        <p:txBody>
          <a:bodyPr>
            <a:normAutofit/>
          </a:bodyPr>
          <a:lstStyle/>
          <a:p>
            <a:r>
              <a:rPr lang="en-US" sz="3200" dirty="0"/>
              <a:t>Traditional remote-controlled rescue boats require constant human line-of-sight and are prone to collisions in debris-heavy water.</a:t>
            </a:r>
          </a:p>
        </p:txBody>
      </p:sp>
    </p:spTree>
    <p:extLst>
      <p:ext uri="{BB962C8B-B14F-4D97-AF65-F5344CB8AC3E}">
        <p14:creationId xmlns:p14="http://schemas.microsoft.com/office/powerpoint/2010/main" val="6561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1F49A-2E2A-2D13-B352-2428E686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3C4BF3-27DA-74E9-055C-D12796CC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85800"/>
            <a:ext cx="3867912" cy="5504688"/>
          </a:xfrm>
        </p:spPr>
        <p:txBody>
          <a:bodyPr/>
          <a:lstStyle/>
          <a:p>
            <a:r>
              <a:rPr lang="en-US" dirty="0"/>
              <a:t>Our Solution:</a:t>
            </a:r>
          </a:p>
        </p:txBody>
      </p:sp>
      <p:pic>
        <p:nvPicPr>
          <p:cNvPr id="19" name="Picture Placeholder 18" descr="View of the mountains with a light, low fog with stars and clouds in the sky">
            <a:extLst>
              <a:ext uri="{FF2B5EF4-FFF2-40B4-BE49-F238E27FC236}">
                <a16:creationId xmlns:a16="http://schemas.microsoft.com/office/drawing/2014/main" id="{B940B337-D0FE-0457-6217-D2DE1EFDAD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8" r="238"/>
          <a:stretch/>
        </p:blipFill>
        <p:spPr>
          <a:xfrm>
            <a:off x="5065776" y="0"/>
            <a:ext cx="7123176" cy="19659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F6692-2469-3F10-78CE-B87418E85D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24144" y="2496312"/>
            <a:ext cx="5705856" cy="382219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 smart vessel that can: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Be controlled via Bluetooth.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Automatically stop for obstacles.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3200" dirty="0"/>
              <a:t>"Return to Home" using GPS coordinates with zero user input</a:t>
            </a:r>
          </a:p>
        </p:txBody>
      </p:sp>
    </p:spTree>
    <p:extLst>
      <p:ext uri="{BB962C8B-B14F-4D97-AF65-F5344CB8AC3E}">
        <p14:creationId xmlns:p14="http://schemas.microsoft.com/office/powerpoint/2010/main" val="7500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Underwater view of blue surface of water">
            <a:extLst>
              <a:ext uri="{FF2B5EF4-FFF2-40B4-BE49-F238E27FC236}">
                <a16:creationId xmlns:a16="http://schemas.microsoft.com/office/drawing/2014/main" id="{284A1AA7-2E90-4B15-88DA-97825B644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520" cy="4105656"/>
          </a:xfrm>
          <a:noFill/>
        </p:spPr>
        <p:txBody>
          <a:bodyPr>
            <a:normAutofit/>
          </a:bodyPr>
          <a:lstStyle/>
          <a:p>
            <a:r>
              <a:rPr lang="en-US" dirty="0"/>
              <a:t>System Hardware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38234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BB6F2D-E78A-6FE5-1A36-75C74FD9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 anchor="b">
            <a:normAutofit/>
          </a:bodyPr>
          <a:lstStyle/>
          <a:p>
            <a:r>
              <a:rPr lang="en-US" dirty="0"/>
              <a:t>Hardware components and their </a:t>
            </a:r>
            <a:r>
              <a:rPr lang="en-US" dirty="0" err="1"/>
              <a:t>usecases</a:t>
            </a:r>
            <a:r>
              <a:rPr lang="en-US" dirty="0"/>
              <a:t>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9CC8A9-BBE7-E63D-87DE-288A96672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615184"/>
            <a:ext cx="5614416" cy="3840480"/>
          </a:xfrm>
        </p:spPr>
        <p:txBody>
          <a:bodyPr>
            <a:normAutofit/>
          </a:bodyPr>
          <a:lstStyle/>
          <a:p>
            <a:r>
              <a:rPr lang="en-US" sz="1900" b="1"/>
              <a:t>Microcontroller:</a:t>
            </a:r>
            <a:r>
              <a:rPr lang="en-US" sz="1900"/>
              <a:t> Arduino Nano.</a:t>
            </a:r>
          </a:p>
          <a:p>
            <a:r>
              <a:rPr lang="en-US" sz="1900" b="1"/>
              <a:t>Communication:</a:t>
            </a:r>
            <a:r>
              <a:rPr lang="en-US" sz="1900"/>
              <a:t> HC-05 Bluetooth (Serial control).</a:t>
            </a:r>
          </a:p>
          <a:p>
            <a:r>
              <a:rPr lang="en-US" sz="1900" b="1"/>
              <a:t>Navigation:</a:t>
            </a:r>
            <a:r>
              <a:rPr lang="en-US" sz="1900"/>
              <a:t> NEO-6M GPS Module (Coordinate tracking).</a:t>
            </a:r>
          </a:p>
          <a:p>
            <a:r>
              <a:rPr lang="en-US" sz="1900" b="1"/>
              <a:t>Sensing:</a:t>
            </a:r>
            <a:r>
              <a:rPr lang="en-US" sz="1900"/>
              <a:t> HC-SR04 Ultrasonic Sensor (Collision avoidance)</a:t>
            </a:r>
          </a:p>
          <a:p>
            <a:r>
              <a:rPr lang="en-US" sz="1900" b="1"/>
              <a:t>Output:</a:t>
            </a:r>
            <a:r>
              <a:rPr lang="en-US" sz="1900"/>
              <a:t> L298N/L293D Driver (Propulsion) &amp; MG995 Servo (Steering).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C0FED-0244-578F-54CB-2F176FA05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91" y="1958009"/>
            <a:ext cx="3674993" cy="4899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45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DC5B2-10BA-EDA1-294D-A5BCF5BA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Underwater view of blue surface of water">
            <a:extLst>
              <a:ext uri="{FF2B5EF4-FFF2-40B4-BE49-F238E27FC236}">
                <a16:creationId xmlns:a16="http://schemas.microsoft.com/office/drawing/2014/main" id="{E61220ED-B857-385A-66C3-345AE19156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144406-48DC-04E9-60FE-72DF939F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18520" cy="4105656"/>
          </a:xfrm>
          <a:noFill/>
        </p:spPr>
        <p:txBody>
          <a:bodyPr>
            <a:normAutofit/>
          </a:bodyPr>
          <a:lstStyle/>
          <a:p>
            <a:r>
              <a:rPr lang="en-US" dirty="0"/>
              <a:t>Wiring &amp; Connection Summary</a:t>
            </a:r>
          </a:p>
        </p:txBody>
      </p:sp>
    </p:spTree>
    <p:extLst>
      <p:ext uri="{BB962C8B-B14F-4D97-AF65-F5344CB8AC3E}">
        <p14:creationId xmlns:p14="http://schemas.microsoft.com/office/powerpoint/2010/main" val="39138959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3854"/>
            <a:ext cx="10780955" cy="1243717"/>
          </a:xfrm>
        </p:spPr>
        <p:txBody>
          <a:bodyPr>
            <a:normAutofit/>
          </a:bodyPr>
          <a:lstStyle/>
          <a:p>
            <a:r>
              <a:rPr lang="en-US" dirty="0"/>
              <a:t>Wiring &amp; Connection Summary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9288" y="2615184"/>
            <a:ext cx="5614416" cy="38404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Serial Communication:</a:t>
            </a:r>
            <a:r>
              <a:rPr lang="en-US" dirty="0"/>
              <a:t> * Bluetooth: Pins 2 (RX) / 3 (TX)</a:t>
            </a:r>
          </a:p>
          <a:p>
            <a:r>
              <a:rPr lang="pt-BR" dirty="0"/>
              <a:t>GPS: Pins A0 (RX) / A1 (TX)</a:t>
            </a:r>
          </a:p>
          <a:p>
            <a:r>
              <a:rPr lang="en-US" b="1" dirty="0"/>
              <a:t>Peripheral Control:</a:t>
            </a:r>
            <a:endParaRPr lang="en-US" dirty="0"/>
          </a:p>
          <a:p>
            <a:r>
              <a:rPr lang="en-US" dirty="0"/>
              <a:t>Ultrasonic: Pins 12 (Trig) / 13 (Echo)</a:t>
            </a:r>
          </a:p>
          <a:p>
            <a:r>
              <a:rPr lang="en-US" dirty="0"/>
              <a:t>Actuators: Pin 11 (Servo), Pins 5/6 (DC Motor)</a:t>
            </a:r>
          </a:p>
          <a:p>
            <a:r>
              <a:rPr lang="en-US" dirty="0"/>
              <a:t>Feedback: Pin 10 (Buzzer)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6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2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Design_win32_CP_v3" id="{814715DD-6C76-4F1A-ACBC-CB50DF76A204}" vid="{32B98461-600B-47E5-8B97-25031B2AA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Background xmlns="71af3243-3dd4-4a8d-8c0d-dd76da1f02a5">false</Background>
    <Status xmlns="71af3243-3dd4-4a8d-8c0d-dd76da1f02a5">Not started</Status>
    <TaxCatchAll xmlns="230e9df3-be65-4c73-a93b-d1236ebd677e" xsi:nil="true"/>
    <ImageTagsTaxHTField xmlns="71af3243-3dd4-4a8d-8c0d-dd76da1f02a5">
      <Terms xmlns="http://schemas.microsoft.com/office/infopath/2007/PartnerControls"/>
    </ImageTagsTaxHTField>
    <Image xmlns="71af3243-3dd4-4a8d-8c0d-dd76da1f02a5">
      <Url xsi:nil="true"/>
      <Description xsi:nil="true"/>
    </Imag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526E5B-BE06-44ED-944C-46B3BE1A406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30e9df3-be65-4c73-a93b-d1236ebd677e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DD5551C-388C-42EB-B1BB-B0BF4434BA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4B3662-E706-427A-8C63-55F1C5B1CA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 block design</Template>
  <TotalTime>1367</TotalTime>
  <Words>654</Words>
  <Application>Microsoft Office PowerPoint</Application>
  <PresentationFormat>Widescreen</PresentationFormat>
  <Paragraphs>74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Avenir Next LT Pro</vt:lpstr>
      <vt:lpstr>Avenir Next LT Pro Light</vt:lpstr>
      <vt:lpstr>Calibri</vt:lpstr>
      <vt:lpstr>Google Sans Text</vt:lpstr>
      <vt:lpstr>Wingdings</vt:lpstr>
      <vt:lpstr>ColorBlockVTI</vt:lpstr>
      <vt:lpstr>The Smart Resue Boat - Robotics               </vt:lpstr>
      <vt:lpstr>Agenda</vt:lpstr>
      <vt:lpstr>The Problem &amp; Solution</vt:lpstr>
      <vt:lpstr>The Problem:</vt:lpstr>
      <vt:lpstr>Our Solution:</vt:lpstr>
      <vt:lpstr>System Hardware Architecture</vt:lpstr>
      <vt:lpstr>Hardware components and their usecases:</vt:lpstr>
      <vt:lpstr>Wiring &amp; Connection Summary</vt:lpstr>
      <vt:lpstr>Wiring &amp; Connection Summary</vt:lpstr>
      <vt:lpstr>: Software Logic: The "Priority" Loop</vt:lpstr>
      <vt:lpstr>The "Priority" Loop</vt:lpstr>
      <vt:lpstr>Autopilot &amp; Steering Logic</vt:lpstr>
      <vt:lpstr>Autopilot &amp; Steering Logic</vt:lpstr>
      <vt:lpstr>Terminal response when GPS engaged</vt:lpstr>
      <vt:lpstr>Challenges Overcome</vt:lpstr>
      <vt:lpstr>Some of the existing challenges and issues</vt:lpstr>
      <vt:lpstr>Future Enchancement</vt:lpstr>
      <vt:lpstr>Enhancements planned to be done in future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ELANGOVAN D</dc:creator>
  <cp:lastModifiedBy>ELANGOVAN D</cp:lastModifiedBy>
  <cp:revision>4</cp:revision>
  <dcterms:created xsi:type="dcterms:W3CDTF">2026-02-11T04:49:53Z</dcterms:created>
  <dcterms:modified xsi:type="dcterms:W3CDTF">2026-02-12T15:18:51Z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0x01010079F111ED35F8CC479449609E8A0923A6</vt:lpwstr>
  </property>
</Properties>
</file>